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autoCompressPictures="0">
  <p:sldMasterIdLst>
    <p:sldMasterId id="2147483974" r:id="rId13"/>
  </p:sldMasterIdLst>
  <p:notesMasterIdLst>
    <p:notesMasterId r:id="rId15"/>
  </p:notesMasterIdLst>
  <p:sldIdLst>
    <p:sldId id="262" r:id="rId17"/>
    <p:sldId id="266" r:id="rId18"/>
    <p:sldId id="283" r:id="rId20"/>
    <p:sldId id="268" r:id="rId21"/>
    <p:sldId id="264" r:id="rId22"/>
    <p:sldId id="267" r:id="rId23"/>
    <p:sldId id="269" r:id="rId24"/>
    <p:sldId id="284" r:id="rId25"/>
    <p:sldId id="270" r:id="rId26"/>
    <p:sldId id="271" r:id="rId27"/>
    <p:sldId id="272" r:id="rId28"/>
    <p:sldId id="273" r:id="rId29"/>
    <p:sldId id="274" r:id="rId30"/>
    <p:sldId id="285" r:id="rId31"/>
    <p:sldId id="275" r:id="rId32"/>
    <p:sldId id="276" r:id="rId33"/>
    <p:sldId id="281" r:id="rId34"/>
    <p:sldId id="278" r:id="rId35"/>
    <p:sldId id="279" r:id="rId36"/>
    <p:sldId id="260" r:id="rId37"/>
  </p:sldIdLst>
  <p:sldSz cx="9906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62626"/>
    <a:srgbClr val="23CFBF"/>
    <a:srgbClr val="F62291"/>
    <a:srgbClr val="D8268C"/>
    <a:srgbClr val="33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34" autoAdjust="0"/>
    <p:restoredTop sz="73514" autoAdjust="0"/>
  </p:normalViewPr>
  <p:slideViewPr>
    <p:cSldViewPr snapToGrid="1" snapToObjects="1">
      <p:cViewPr varScale="1">
        <p:scale>
          <a:sx n="52" d="100"/>
          <a:sy n="52" d="100"/>
        </p:scale>
        <p:origin x="-1758" y="-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1" snapToObjects="1">
      <p:cViewPr varScale="1">
        <p:scale>
          <a:sx n="125" d="100"/>
          <a:sy n="125" d="100"/>
        </p:scale>
        <p:origin x="-4980" y="-90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20" Type="http://schemas.openxmlformats.org/officeDocument/2006/relationships/slide" Target="slides/slide3.xml"></Relationship><Relationship Id="rId21" Type="http://schemas.openxmlformats.org/officeDocument/2006/relationships/slide" Target="slides/slide4.xml"></Relationship><Relationship Id="rId22" Type="http://schemas.openxmlformats.org/officeDocument/2006/relationships/slide" Target="slides/slide5.xml"></Relationship><Relationship Id="rId23" Type="http://schemas.openxmlformats.org/officeDocument/2006/relationships/slide" Target="slides/slide6.xml"></Relationship><Relationship Id="rId24" Type="http://schemas.openxmlformats.org/officeDocument/2006/relationships/slide" Target="slides/slide7.xml"></Relationship><Relationship Id="rId25" Type="http://schemas.openxmlformats.org/officeDocument/2006/relationships/slide" Target="slides/slide8.xml"></Relationship><Relationship Id="rId26" Type="http://schemas.openxmlformats.org/officeDocument/2006/relationships/slide" Target="slides/slide9.xml"></Relationship><Relationship Id="rId27" Type="http://schemas.openxmlformats.org/officeDocument/2006/relationships/slide" Target="slides/slide10.xml"></Relationship><Relationship Id="rId28" Type="http://schemas.openxmlformats.org/officeDocument/2006/relationships/slide" Target="slides/slide11.xml"></Relationship><Relationship Id="rId29" Type="http://schemas.openxmlformats.org/officeDocument/2006/relationships/slide" Target="slides/slide12.xml"></Relationship><Relationship Id="rId30" Type="http://schemas.openxmlformats.org/officeDocument/2006/relationships/slide" Target="slides/slide13.xml"></Relationship><Relationship Id="rId31" Type="http://schemas.openxmlformats.org/officeDocument/2006/relationships/slide" Target="slides/slide14.xml"></Relationship><Relationship Id="rId32" Type="http://schemas.openxmlformats.org/officeDocument/2006/relationships/slide" Target="slides/slide15.xml"></Relationship><Relationship Id="rId33" Type="http://schemas.openxmlformats.org/officeDocument/2006/relationships/slide" Target="slides/slide16.xml"></Relationship><Relationship Id="rId34" Type="http://schemas.openxmlformats.org/officeDocument/2006/relationships/slide" Target="slides/slide17.xml"></Relationship><Relationship Id="rId35" Type="http://schemas.openxmlformats.org/officeDocument/2006/relationships/slide" Target="slides/slide18.xml"></Relationship><Relationship Id="rId36" Type="http://schemas.openxmlformats.org/officeDocument/2006/relationships/slide" Target="slides/slide19.xml"></Relationship><Relationship Id="rId37" Type="http://schemas.openxmlformats.org/officeDocument/2006/relationships/slide" Target="slides/slide20.xml"></Relationship><Relationship Id="rId38" Type="http://schemas.openxmlformats.org/officeDocument/2006/relationships/viewProps" Target="viewProps.xml"></Relationship><Relationship Id="rId3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.xml"></Relationship></Relationship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52500" y="685800"/>
            <a:ext cx="4953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우선 주제를 선정 할 때 웹 개발이라는 큰 틀로 시작했기 때문에 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웹에서 구현할 수 있는 대부분의 기능을 보여줄 수 있는게 쇼핑몰이라고 생각을 했고</a:t>
            </a:r>
          </a:p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dirty="0" smtClean="0" b="0" strike="noStrike">
                <a:latin typeface="맑은 고딕" charset="0"/>
                <a:ea typeface="맑은 고딕" charset="0"/>
              </a:rPr>
              <a:t>그 중에서도 커피전문점, 또 그 안에서 프렌차이즈 커피전문점이라는 가정을 하고 쇼핑몰 주제를 정했습니다</a:t>
            </a: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858FBF09-D113-481C-ABB2-744D0E5D3543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6035" cy="452691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5EDF115D-BC84-47FC-98CD-B902DF8AFCDB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955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955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1175A265-8430-48A4-8D17-EFACBA04F82B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6035" cy="45269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6AC47A92-6A57-4077-9D12-DF07EEF7AA8D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320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320" y="2907030"/>
            <a:ext cx="8420100" cy="149987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E28822A9-062C-4DCA-A37B-B91D0A0CA200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515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37515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8736267A-B9A1-4431-9028-4AB8AE27F150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430"/>
            <a:ext cx="437705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705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430"/>
            <a:ext cx="4378325" cy="63944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98E8AF98-187F-4FBC-A884-4D2BCD60165B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6035" cy="114363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606EF561-8A8A-4ACA-85B3-FFD5944C4469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A295C679-6D06-4D2A-917E-77CFCB234089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882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865" y="273050"/>
            <a:ext cx="5537835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882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DA6E449D-4057-4E3B-87DF-F012513F7538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830" y="4800600"/>
            <a:ext cx="5943600" cy="56705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830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830" y="5367655"/>
            <a:ext cx="5943600" cy="8045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2035" cy="365760"/>
          </a:xfrm>
        </p:spPr>
        <p:txBody>
          <a:bodyPr/>
          <a:lstStyle/>
          <a:p>
            <a:fld id="{E5FBCFB0-E868-4A6B-8032-A596F0BE0D11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605"/>
            <a:ext cx="147955" cy="48387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>
            <a:lumMod val="85000"/>
            <a:lumOff val="15000"/>
            <a:alpha val="9508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955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E4365CE-F523-43CC-B81C-FB77800428EF}" type="datetime1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2825" y="-29210"/>
            <a:ext cx="254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dt="0" ftr="0" hdr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fImage36247843141.png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217903735724.png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118703871478.png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image" Target="../media/fImage27701742241.png"></Relationship><Relationship Id="rId2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46038741.png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220424199358.pn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10028234141.jpeg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993793498467.jpeg"></Relationship><Relationship Id="rId3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426104725705.png"></Relationship><Relationship Id="rId3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244104758145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4.jpeg"></Relationship><Relationship Id="rId3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126767239441.png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image" Target="../media/fImage173401647741.png"></Relationship><Relationship Id="rId2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image" Target="../media/fImage63957931841.png"></Relationship><Relationship Id="rId2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fImage9108331141.jpeg"></Relationship><Relationship Id="rId2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fImage975533798467.jpe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966974446334.jpe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fImage10136337841.jpe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0"/>
            <a:ext cx="6299200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/>
          </p:cNvSpPr>
          <p:nvPr/>
        </p:nvSpPr>
        <p:spPr>
          <a:xfrm>
            <a:off x="272415" y="1861820"/>
            <a:ext cx="2969895" cy="14458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2조</a:t>
            </a:r>
            <a:endParaRPr lang="ko-KR" altLang="en-US" sz="4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StoryBoard</a:t>
            </a:r>
            <a:endParaRPr lang="ko-KR" altLang="en-US" sz="44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8" name="직사각형 7"/>
          <p:cNvSpPr>
            <a:spLocks/>
          </p:cNvSpPr>
          <p:nvPr/>
        </p:nvSpPr>
        <p:spPr>
          <a:xfrm rot="0">
            <a:off x="416560" y="3256915"/>
            <a:ext cx="2553335" cy="4762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381000" y="3467735"/>
            <a:ext cx="1135380" cy="36957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charset="0"/>
                <a:ea typeface="나눔명조" charset="0"/>
              </a:rPr>
              <a:t>카페</a:t>
            </a:r>
            <a:r>
              <a:rPr lang="en-US" altLang="ko-KR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charset="0"/>
                <a:ea typeface="나눔명조" charset="0"/>
              </a:rPr>
              <a:t>-</a:t>
            </a:r>
            <a:r>
              <a:rPr lang="ko-KR" altLang="en-US" spc="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명조" charset="0"/>
                <a:ea typeface="나눔명조" charset="0"/>
              </a:rPr>
              <a:t>인</a:t>
            </a:r>
            <a:endParaRPr lang="ko-KR" altLang="en-US" b="0" strike="noStrike" cap="none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charset="0"/>
              <a:ea typeface="나눔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1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9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420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00965" y="1162050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6968490" y="1988185"/>
            <a:ext cx="2419985" cy="29057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-로그인, 회원가입, ID찾기, 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     PW찾기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 - 카카오계정으로 로그인 클릭 시 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     카카오 로그인 팝업 창 띄움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- 네이버계정으로 로그인 클릭 시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latin typeface="맑은 고딕" charset="0"/>
                <a:ea typeface="맑은 고딕" charset="0"/>
              </a:rPr>
              <a:t>    네이버 로그인 팝업 창 띄움 </a:t>
            </a: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858000" y="1637030"/>
            <a:ext cx="2715260" cy="4530090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60805" y="292735"/>
            <a:ext cx="236093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로그인 페이지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9550" y="2038350"/>
            <a:ext cx="6196330" cy="3839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10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420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00965" y="1162050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1" name="도형 80"/>
          <p:cNvSpPr>
            <a:spLocks/>
          </p:cNvSpPr>
          <p:nvPr/>
        </p:nvSpPr>
        <p:spPr>
          <a:xfrm rot="0">
            <a:off x="530225" y="6007100"/>
            <a:ext cx="5703570" cy="36449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footer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6553200" y="1988185"/>
            <a:ext cx="2834640" cy="3769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-상단에 header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ID중복체크 버튼 클릭 시 ID중복 체크  팝업 창 띄움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닉네임중복체크 버튼 클릭 시 닉네임중복 체크  팝업 창 띄움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우편번호 검색 버튼 클릭 시 주                          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     소 검색   팝업 창 띄움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가입하기 버튼 누르면 예외처리를 거쳐 이상없으면 회원가입 완료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하단에 footer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391910" y="1637030"/>
            <a:ext cx="3180715" cy="486981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 rot="0">
            <a:off x="528320" y="1998345"/>
            <a:ext cx="5705475" cy="30988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Header menu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60805" y="292735"/>
            <a:ext cx="269748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회원가입 페이지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35305" y="2682875"/>
            <a:ext cx="5699125" cy="28105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11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420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00965" y="1162050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1" name="도형 80"/>
          <p:cNvSpPr>
            <a:spLocks/>
          </p:cNvSpPr>
          <p:nvPr/>
        </p:nvSpPr>
        <p:spPr>
          <a:xfrm rot="0">
            <a:off x="530225" y="6007100"/>
            <a:ext cx="5703570" cy="36449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footer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6553200" y="1988185"/>
            <a:ext cx="2834640" cy="300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342900" indent="-34290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-상단에 header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닉네임중복체크 버튼 클릭 시 닉네임중복 체크  팝업 창 띄움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가입하기 버튼 누르면 예외처리를 거처 이상 없으면 회원가입 완료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하단에 footer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391910" y="1637030"/>
            <a:ext cx="3180715" cy="486981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 rot="0">
            <a:off x="528320" y="1998345"/>
            <a:ext cx="5705475" cy="30988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Header menu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60805" y="292735"/>
            <a:ext cx="337058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간편회원가입 페이지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44500" y="2639060"/>
            <a:ext cx="5874385" cy="28962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12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420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20015" y="1045210"/>
            <a:ext cx="9647555" cy="558165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391910" y="1637030"/>
            <a:ext cx="3180715" cy="486981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71600" y="313690"/>
            <a:ext cx="113538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MyPage</a:t>
            </a:r>
          </a:p>
        </p:txBody>
      </p:sp>
      <p:sp>
        <p:nvSpPr>
          <p:cNvPr id="94" name="텍스트 상자 93"/>
          <p:cNvSpPr txBox="1">
            <a:spLocks/>
          </p:cNvSpPr>
          <p:nvPr/>
        </p:nvSpPr>
        <p:spPr>
          <a:xfrm rot="0">
            <a:off x="6390005" y="3594100"/>
            <a:ext cx="3307715" cy="6934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1" strike="noStrike">
                <a:latin typeface="맑은 고딕" charset="0"/>
                <a:ea typeface="맑은 고딕" charset="0"/>
              </a:rPr>
              <a:t>배송지관리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배송정보 수정/추가		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95" name="텍스트 상자 94"/>
          <p:cNvSpPr txBox="1">
            <a:spLocks/>
          </p:cNvSpPr>
          <p:nvPr/>
        </p:nvSpPr>
        <p:spPr>
          <a:xfrm rot="0">
            <a:off x="6392545" y="4518025"/>
            <a:ext cx="3307715" cy="18935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1" strike="noStrike">
                <a:latin typeface="맑은 고딕" charset="0"/>
                <a:ea typeface="맑은 고딕" charset="0"/>
              </a:rPr>
              <a:t>회원정보관리</a:t>
            </a:r>
            <a:endParaRPr lang="ko-KR" altLang="en-US" sz="13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- 이름/아이디/성별 은 변경불가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- 비밀번호(확인)/생년월일/이메일/주소 변경 가능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- 변경 가능한 데이터는 회원정보수정버튼으로 업데이트 가능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- 회원탈퇴로 회원정보 삭제 가능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762000" indent="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		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01625" y="1736725"/>
            <a:ext cx="5827395" cy="4669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14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5350" cy="4889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9165" cy="58483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945" cy="1905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20015" y="1045209"/>
            <a:ext cx="9648190" cy="5582285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71600" y="313690"/>
            <a:ext cx="1136015" cy="5232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MyPage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89" name="그림 88" descr="C:/Users/Choi/AppData/Roaming/PolarisOffice/ETemp/11568_18140464/fImage2460387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7255" y="3512820"/>
            <a:ext cx="4519295" cy="810260"/>
          </a:xfrm>
          <a:prstGeom prst="rect"/>
          <a:noFill/>
        </p:spPr>
      </p:pic>
      <p:sp>
        <p:nvSpPr>
          <p:cNvPr id="90" name="텍스트 상자 89"/>
          <p:cNvSpPr txBox="1">
            <a:spLocks/>
          </p:cNvSpPr>
          <p:nvPr/>
        </p:nvSpPr>
        <p:spPr>
          <a:xfrm rot="0">
            <a:off x="6219825" y="2988310"/>
            <a:ext cx="3308350" cy="16941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1" strike="noStrike">
                <a:latin typeface="맑은 고딕" charset="0"/>
                <a:ea typeface="맑은 고딕" charset="0"/>
              </a:rPr>
              <a:t>주문내역</a:t>
            </a:r>
            <a:endParaRPr lang="ko-KR" altLang="en-US" sz="13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cap="none" dirty="0" smtClean="0" b="1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주문번호/주문일자/상품이름/금액/수량/결제수단/결제금액/상품상태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로 가장 최근에 주문한 이력부터 보여짐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주문 이력이 없을 경우 &gt; 빈칸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  <a:p>
            <a:pPr marL="762000" indent="2540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cap="none" dirty="0" smtClean="0" b="0" strike="noStrike">
                <a:latin typeface="맑은 고딕" charset="0"/>
                <a:ea typeface="맑은 고딕" charset="0"/>
              </a:rPr>
              <a:t>		</a:t>
            </a:r>
            <a:endParaRPr lang="ko-KR" altLang="en-US" sz="13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13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420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00965" y="1162050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1" name="도형 80"/>
          <p:cNvSpPr>
            <a:spLocks/>
          </p:cNvSpPr>
          <p:nvPr/>
        </p:nvSpPr>
        <p:spPr>
          <a:xfrm rot="0">
            <a:off x="530225" y="6007100"/>
            <a:ext cx="5703570" cy="36449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footer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6553200" y="1988185"/>
            <a:ext cx="2834640" cy="27717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회원이 보유하고있는 쿠폰의 정보를 보여줌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쿠폰은 하나만 사용 가능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 쿠폰사용 조건을 만족 못할 시                사용 불가 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사용하기 버튼 누르면 창을 닫고 구매페이지로 돌아감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391910" y="1637030"/>
            <a:ext cx="3180715" cy="486981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 rot="0">
            <a:off x="528320" y="1998345"/>
            <a:ext cx="5705475" cy="30988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Header menu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60805" y="292735"/>
            <a:ext cx="202438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쿠폰 페이지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31495" y="2588895"/>
            <a:ext cx="5544185" cy="3074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14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420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00965" y="1162050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6852920" y="1859915"/>
            <a:ext cx="2526030" cy="45231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-쇼핑계속하기 클릭 시 상품 리스트 페이지로 이동</a:t>
            </a: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-홈으로 클릭시 메인 페이지로 이동</a:t>
            </a: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-상품 타입, 이름, 사진, 가격, 수량,가격 출력</a:t>
            </a: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-체크 박스 선택 후 선택 상품 삭제 기능</a:t>
            </a: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-CheckOut클릭시 주문결제 페이지로 이동</a:t>
            </a:r>
            <a:endParaRPr lang="ko-KR" altLang="en-US" sz="18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676390" y="1637030"/>
            <a:ext cx="2897505" cy="496125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60805" y="292735"/>
            <a:ext cx="253873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장바구니페이지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-606425" y="2108835"/>
            <a:ext cx="7352030" cy="36048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15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5350" cy="4889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483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945" cy="1905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79705" y="1122680"/>
            <a:ext cx="9646920" cy="5581015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60805" y="292735"/>
            <a:ext cx="2538730" cy="5232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장바구니페이지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4490" y="1656080"/>
            <a:ext cx="9276080" cy="4518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16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420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32715" y="1162050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1" name="도형 80"/>
          <p:cNvSpPr>
            <a:spLocks/>
          </p:cNvSpPr>
          <p:nvPr/>
        </p:nvSpPr>
        <p:spPr>
          <a:xfrm rot="0">
            <a:off x="530225" y="6007100"/>
            <a:ext cx="5703570" cy="36449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footer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6553200" y="1988185"/>
            <a:ext cx="2834640" cy="36499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342900" indent="-34290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-상단에 header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주문하려는 상품의 수량과 금액을 정리해서 보여줌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쿠폰하기 버튼 누르면 회원이 소유하고 있는 쿠폰을 보여주는 팝업창을 띄움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5만원이상 구매시 배송비 무료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하단에 footer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391910" y="1637030"/>
            <a:ext cx="3180715" cy="486981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 rot="0">
            <a:off x="528320" y="1998345"/>
            <a:ext cx="5705475" cy="30988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Header menu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60805" y="292735"/>
            <a:ext cx="202438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구매 페이지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32130" y="2558415"/>
            <a:ext cx="5681345" cy="30194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17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420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32715" y="1162050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>
            <a:off x="6553200" y="1988185"/>
            <a:ext cx="2835275" cy="300990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342900" indent="-34290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주문자 정보는 DB 값에서 불러옴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배송지 정보는 회원DB에 저장되어있는 주소와 다를 수 있으므로 새로 입력받음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결제 방법에 따라 구매 처리하는 페이지가 달라짐 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285750" indent="-285750" algn="l" fontAlgn="auto" defTabSz="914400" ea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391910" y="1637030"/>
            <a:ext cx="3180715" cy="486981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60805" y="292735"/>
            <a:ext cx="202438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구매 페이지</a:t>
            </a: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87070" y="1693545"/>
            <a:ext cx="5409565" cy="47669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도형 54"/>
          <p:cNvSpPr>
            <a:spLocks/>
          </p:cNvSpPr>
          <p:nvPr/>
        </p:nvSpPr>
        <p:spPr>
          <a:xfrm rot="0">
            <a:off x="125095" y="1171575"/>
            <a:ext cx="9642475" cy="558927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2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683260" y="862330"/>
            <a:ext cx="2738755" cy="6858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2" name="직사각형 51"/>
          <p:cNvSpPr>
            <a:spLocks/>
          </p:cNvSpPr>
          <p:nvPr/>
        </p:nvSpPr>
        <p:spPr>
          <a:xfrm rot="0">
            <a:off x="903605" y="269240"/>
            <a:ext cx="938530" cy="58547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 rot="0">
            <a:off x="1409700" y="262255"/>
            <a:ext cx="2621280" cy="52260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Page 구성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 rot="0">
            <a:off x="220980" y="1028700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상자 55"/>
          <p:cNvSpPr txBox="1">
            <a:spLocks/>
          </p:cNvSpPr>
          <p:nvPr/>
        </p:nvSpPr>
        <p:spPr>
          <a:xfrm rot="0">
            <a:off x="794385" y="1293495"/>
            <a:ext cx="1452880" cy="39941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메인페이지</a:t>
            </a:r>
            <a:endParaRPr lang="ko-KR" altLang="en-US" sz="20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 rot="0">
            <a:off x="349250" y="1944370"/>
            <a:ext cx="783590" cy="32258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di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About</a:t>
            </a:r>
            <a:endParaRPr lang="ko-KR" altLang="en-US" sz="15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 rot="0">
            <a:off x="1355725" y="1955800"/>
            <a:ext cx="563880" cy="32258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di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Shop</a:t>
            </a:r>
            <a:endParaRPr lang="ko-KR" altLang="en-US" sz="15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59" name="텍스트 상자 58"/>
          <p:cNvSpPr txBox="1">
            <a:spLocks/>
          </p:cNvSpPr>
          <p:nvPr/>
        </p:nvSpPr>
        <p:spPr>
          <a:xfrm rot="0">
            <a:off x="2249170" y="1944370"/>
            <a:ext cx="659130" cy="3232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di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Store</a:t>
            </a:r>
            <a:endParaRPr lang="ko-KR" altLang="en-US" sz="15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61" name="텍스트 상자 60"/>
          <p:cNvSpPr txBox="1">
            <a:spLocks/>
          </p:cNvSpPr>
          <p:nvPr/>
        </p:nvSpPr>
        <p:spPr>
          <a:xfrm rot="0">
            <a:off x="1354455" y="4582795"/>
            <a:ext cx="1358265" cy="5010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n w="9525" cap="flat" cmpd="sng">
                <a:noFill/>
                <a:prstDash/>
              </a:ln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텍스트 상자 63"/>
          <p:cNvSpPr txBox="1">
            <a:spLocks/>
          </p:cNvSpPr>
          <p:nvPr/>
        </p:nvSpPr>
        <p:spPr>
          <a:xfrm rot="0">
            <a:off x="6460490" y="1944370"/>
            <a:ext cx="754380" cy="3232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di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MyPage</a:t>
            </a:r>
            <a:endParaRPr lang="ko-KR" altLang="en-US" sz="15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65" name="텍스트 상자 64"/>
          <p:cNvSpPr txBox="1">
            <a:spLocks/>
          </p:cNvSpPr>
          <p:nvPr/>
        </p:nvSpPr>
        <p:spPr>
          <a:xfrm rot="0">
            <a:off x="4180840" y="1944370"/>
            <a:ext cx="659130" cy="3232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di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Login</a:t>
            </a:r>
            <a:endParaRPr lang="ko-KR" altLang="en-US" sz="15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 rot="0">
            <a:off x="8637270" y="1946275"/>
            <a:ext cx="945515" cy="32258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di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상품조회</a:t>
            </a:r>
            <a:endParaRPr lang="ko-KR" altLang="en-US" sz="15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 rot="0">
            <a:off x="5377180" y="1944370"/>
            <a:ext cx="563880" cy="3232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di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Join</a:t>
            </a:r>
            <a:endParaRPr lang="ko-KR" altLang="en-US" sz="15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68" name="텍스트 상자 67"/>
          <p:cNvSpPr txBox="1">
            <a:spLocks/>
          </p:cNvSpPr>
          <p:nvPr/>
        </p:nvSpPr>
        <p:spPr>
          <a:xfrm rot="0">
            <a:off x="2985770" y="1944370"/>
            <a:ext cx="849630" cy="3232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di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Contact</a:t>
            </a:r>
            <a:endParaRPr lang="ko-KR" altLang="en-US" sz="15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sp>
        <p:nvSpPr>
          <p:cNvPr id="69" name="텍스트 상자 68"/>
          <p:cNvSpPr txBox="1">
            <a:spLocks/>
          </p:cNvSpPr>
          <p:nvPr/>
        </p:nvSpPr>
        <p:spPr>
          <a:xfrm rot="0">
            <a:off x="7835900" y="1944370"/>
            <a:ext cx="563880" cy="32321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dist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2">
                    <a:lumMod val="25000"/>
                  </a:schemeClr>
                </a:solidFill>
                <a:latin typeface="조선일보명조" charset="0"/>
                <a:ea typeface="조선일보명조" charset="0"/>
              </a:rPr>
              <a:t>Cart</a:t>
            </a:r>
            <a:endParaRPr lang="ko-KR" altLang="en-US" sz="1500" cap="none" dirty="0" smtClean="0" b="0" strike="noStrike">
              <a:solidFill>
                <a:schemeClr val="bg2">
                  <a:lumMod val="25000"/>
                </a:schemeClr>
              </a:solidFill>
              <a:latin typeface="조선일보명조" charset="0"/>
              <a:ea typeface="조선일보명조" charset="0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987425" y="2272665"/>
            <a:ext cx="1289685" cy="3154680"/>
            <a:chOff x="987425" y="2272665"/>
            <a:chExt cx="1289685" cy="3154680"/>
          </a:xfrm>
        </p:grpSpPr>
        <p:sp>
          <p:nvSpPr>
            <p:cNvPr id="60" name="텍스트 상자 59"/>
            <p:cNvSpPr txBox="1">
              <a:spLocks/>
            </p:cNvSpPr>
            <p:nvPr/>
          </p:nvSpPr>
          <p:spPr>
            <a:xfrm rot="0">
              <a:off x="1051560" y="2301875"/>
              <a:ext cx="1003935" cy="1040765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Coffee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ko-KR" sz="1200" cap="none" dirty="0" smtClean="0" b="0" strike="noStrike">
                  <a:solidFill>
                    <a:schemeClr val="tx1">
                      <a:tint val="75000"/>
                    </a:schemeClr>
                  </a:solidFill>
                  <a:latin typeface="맑은 고딕" charset="0"/>
                  <a:ea typeface="맑은 고딕" charset="0"/>
                </a:rPr>
                <a:t>원두</a:t>
              </a: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ko-KR" sz="1200" cap="none" dirty="0" smtClean="0" b="0" strike="noStrike">
                  <a:solidFill>
                    <a:schemeClr val="tx1">
                      <a:tint val="75000"/>
                    </a:schemeClr>
                  </a:solidFill>
                  <a:latin typeface="맑은 고딕" charset="0"/>
                  <a:ea typeface="맑은 고딕" charset="0"/>
                </a:rPr>
                <a:t>병커피</a:t>
              </a: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ko-KR" sz="1200" cap="none" dirty="0" smtClean="0" b="0" strike="noStrike">
                  <a:solidFill>
                    <a:schemeClr val="tx1">
                      <a:tint val="75000"/>
                    </a:schemeClr>
                  </a:solidFill>
                  <a:latin typeface="맑은 고딕" charset="0"/>
                  <a:ea typeface="맑은 고딕" charset="0"/>
                </a:rPr>
                <a:t>드립백</a:t>
              </a: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endParaRPr lang="ko-KR" altLang="en-US" sz="1200" cap="none" dirty="0" smtClean="0" b="0" strike="noStrike">
                <a:ln w="9525" cap="flat" cmpd="sng">
                  <a:noFill/>
                  <a:prstDash/>
                </a:ln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텍스트 상자 61"/>
            <p:cNvSpPr txBox="1">
              <a:spLocks/>
            </p:cNvSpPr>
            <p:nvPr/>
          </p:nvSpPr>
          <p:spPr>
            <a:xfrm rot="0">
              <a:off x="1007110" y="3268980"/>
              <a:ext cx="1270635" cy="1114425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595959"/>
                </a:buClr>
                <a:buFont typeface="Wingdings"/>
                <a:buChar char="Ø"/>
              </a:pPr>
              <a:r>
                <a:rPr lang="en-US" altLang="ko-KR" sz="1200" cap="none" dirty="0" smtClean="0" b="1" strike="noStrike">
                  <a:ln w="9525" cap="flat" cmpd="sng">
                    <a:noFill/>
                    <a:prstDash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Food</a:t>
              </a:r>
              <a:endParaRPr lang="ko-KR" altLang="en-US" sz="1200" cap="none" dirty="0" smtClean="0" b="1" strike="noStrike">
                <a:ln w="9525" cap="flat" cmpd="sng">
                  <a:noFill/>
                  <a:prstDash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ko-KR" sz="1200" cap="none" dirty="0" smtClean="0" b="0" strike="noStrike">
                  <a:solidFill>
                    <a:schemeClr val="tx1">
                      <a:tint val="75000"/>
                    </a:schemeClr>
                  </a:solidFill>
                  <a:latin typeface="맑은 고딕" charset="0"/>
                  <a:ea typeface="맑은 고딕" charset="0"/>
                </a:rPr>
                <a:t>케이크</a:t>
              </a: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898989"/>
                </a:buClr>
                <a:buFont typeface="Arial"/>
                <a:buChar char="•"/>
              </a:pPr>
              <a:r>
                <a:rPr lang="en-US" altLang="ko-KR" sz="1200" cap="none" dirty="0" smtClean="0" b="0" strike="noStrike">
                  <a:ln w="9525" cap="flat" cmpd="sng">
                    <a:noFill/>
                    <a:prstDash/>
                  </a:ln>
                  <a:solidFill>
                    <a:schemeClr val="tx1">
                      <a:tint val="75000"/>
                    </a:schemeClr>
                  </a:solidFill>
                  <a:latin typeface="맑은 고딕" charset="0"/>
                  <a:ea typeface="맑은 고딕" charset="0"/>
                </a:rPr>
                <a:t>베이커리</a:t>
              </a:r>
              <a:endParaRPr lang="ko-KR" altLang="en-US" sz="1200" cap="none" dirty="0" smtClean="0" b="0" strike="noStrike">
                <a:ln w="9525" cap="flat" cmpd="sng">
                  <a:noFill/>
                  <a:prstDash/>
                </a:ln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ko-KR" sz="1200" cap="none" dirty="0" smtClean="0" b="0" strike="noStrike">
                  <a:solidFill>
                    <a:schemeClr val="tx1">
                      <a:tint val="75000"/>
                    </a:schemeClr>
                  </a:solidFill>
                  <a:latin typeface="맑은 고딕" charset="0"/>
                  <a:ea typeface="맑은 고딕" charset="0"/>
                </a:rPr>
                <a:t>샌드위치</a:t>
              </a: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텍스트 상자 62"/>
            <p:cNvSpPr txBox="1">
              <a:spLocks/>
            </p:cNvSpPr>
            <p:nvPr/>
          </p:nvSpPr>
          <p:spPr>
            <a:xfrm rot="0">
              <a:off x="987425" y="4335780"/>
              <a:ext cx="1259205" cy="1053465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595959"/>
                </a:buClr>
                <a:buFont typeface="Wingdings"/>
                <a:buChar char="Ø"/>
              </a:pPr>
              <a:r>
                <a:rPr lang="en-US" altLang="ko-KR" sz="1200" cap="none" dirty="0" smtClean="0" b="1" strike="noStrike">
                  <a:ln w="9525" cap="flat" cmpd="sng">
                    <a:noFill/>
                    <a:prstDash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Goods</a:t>
              </a:r>
              <a:endParaRPr lang="ko-KR" altLang="en-US" sz="1200" cap="none" dirty="0" smtClean="0" b="1" strike="noStrike">
                <a:ln w="9525" cap="flat" cmpd="sng">
                  <a:noFill/>
                  <a:prstDash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ko-KR" sz="1200" cap="none" dirty="0" smtClean="0" b="0" strike="noStrike">
                  <a:solidFill>
                    <a:schemeClr val="tx1">
                      <a:tint val="75000"/>
                    </a:schemeClr>
                  </a:solidFill>
                  <a:latin typeface="맑은 고딕" charset="0"/>
                  <a:ea typeface="맑은 고딕" charset="0"/>
                </a:rPr>
                <a:t>머그/텀블러</a:t>
              </a: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898989"/>
                </a:buClr>
                <a:buFont typeface="Arial"/>
                <a:buChar char="•"/>
              </a:pPr>
              <a:r>
                <a:rPr lang="en-US" altLang="ko-KR" sz="1200" cap="none" dirty="0" smtClean="0" b="0" strike="noStrike">
                  <a:ln w="9525" cap="flat" cmpd="sng">
                    <a:noFill/>
                    <a:prstDash/>
                  </a:ln>
                  <a:solidFill>
                    <a:schemeClr val="tx1">
                      <a:tint val="75000"/>
                    </a:schemeClr>
                  </a:solidFill>
                  <a:latin typeface="맑은 고딕" charset="0"/>
                  <a:ea typeface="맑은 고딕" charset="0"/>
                </a:rPr>
                <a:t>커피용품</a:t>
              </a:r>
              <a:endParaRPr lang="ko-KR" altLang="en-US" sz="1200" cap="none" dirty="0" smtClean="0" b="0" strike="noStrike">
                <a:ln w="9525" cap="flat" cmpd="sng">
                  <a:noFill/>
                  <a:prstDash/>
                </a:ln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ko-KR" sz="1200" cap="none" dirty="0" smtClean="0" b="0" strike="noStrike">
                  <a:solidFill>
                    <a:schemeClr val="tx1">
                      <a:tint val="75000"/>
                    </a:schemeClr>
                  </a:solidFill>
                  <a:latin typeface="맑은 고딕" charset="0"/>
                  <a:ea typeface="맑은 고딕" charset="0"/>
                </a:rPr>
                <a:t>액세서리</a:t>
              </a: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0" name="도형 69"/>
            <p:cNvSpPr>
              <a:spLocks/>
            </p:cNvSpPr>
            <p:nvPr/>
          </p:nvSpPr>
          <p:spPr>
            <a:xfrm rot="0">
              <a:off x="1038860" y="2272665"/>
              <a:ext cx="1227455" cy="3155315"/>
            </a:xfrm>
            <a:prstGeom prst="rect"/>
            <a:noFill/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나눔바른고딕 UltraLight" charset="0"/>
                <a:ea typeface="나눔바른고딕 UltraLight" charset="0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2854960" y="2271395"/>
            <a:ext cx="1036320" cy="938530"/>
            <a:chOff x="2854960" y="2271395"/>
            <a:chExt cx="1036320" cy="938530"/>
          </a:xfrm>
        </p:grpSpPr>
        <p:sp>
          <p:nvSpPr>
            <p:cNvPr id="71" name="텍스트 상자 70"/>
            <p:cNvSpPr txBox="1">
              <a:spLocks/>
            </p:cNvSpPr>
            <p:nvPr/>
          </p:nvSpPr>
          <p:spPr>
            <a:xfrm rot="0">
              <a:off x="2976245" y="2273300"/>
              <a:ext cx="822960" cy="937260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Notice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QnA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도형 71"/>
            <p:cNvSpPr>
              <a:spLocks/>
            </p:cNvSpPr>
            <p:nvPr/>
          </p:nvSpPr>
          <p:spPr>
            <a:xfrm rot="0">
              <a:off x="2854960" y="2271395"/>
              <a:ext cx="1036955" cy="863600"/>
            </a:xfrm>
            <a:prstGeom prst="rect"/>
            <a:noFill/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나눔바른고딕 UltraLight" charset="0"/>
                <a:ea typeface="나눔바른고딕 UltraLight" charset="0"/>
              </a:endParaRPr>
            </a:p>
          </p:txBody>
        </p:sp>
      </p:grpSp>
      <p:sp>
        <p:nvSpPr>
          <p:cNvPr id="73" name="도형 72"/>
          <p:cNvSpPr>
            <a:spLocks/>
          </p:cNvSpPr>
          <p:nvPr/>
        </p:nvSpPr>
        <p:spPr>
          <a:xfrm rot="0">
            <a:off x="1243965" y="5540375"/>
            <a:ext cx="807085" cy="277495"/>
          </a:xfrm>
          <a:prstGeom prst="rect"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"/>
              <a:buChar char="Ø"/>
            </a:pPr>
            <a:r>
              <a:rPr lang="en-US" altLang="ko-KR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Review</a:t>
            </a:r>
            <a:endParaRPr lang="ko-KR" altLang="en-US" sz="1200" cap="none" dirty="0" smtClean="0" b="1" strike="noStrik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4" name="그룹 83"/>
          <p:cNvGrpSpPr/>
          <p:nvPr/>
        </p:nvGrpSpPr>
        <p:grpSpPr>
          <a:xfrm rot="0">
            <a:off x="4001135" y="2266950"/>
            <a:ext cx="1143000" cy="1489075"/>
            <a:chOff x="4001135" y="2266950"/>
            <a:chExt cx="1143000" cy="1489075"/>
          </a:xfrm>
        </p:grpSpPr>
        <p:sp>
          <p:nvSpPr>
            <p:cNvPr id="74" name="도형 73"/>
            <p:cNvSpPr>
              <a:spLocks/>
            </p:cNvSpPr>
            <p:nvPr/>
          </p:nvSpPr>
          <p:spPr>
            <a:xfrm rot="0">
              <a:off x="4013200" y="2268220"/>
              <a:ext cx="1035685" cy="1487805"/>
            </a:xfrm>
            <a:prstGeom prst="rect"/>
            <a:noFill/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나눔바른고딕 UltraLight" charset="0"/>
                <a:ea typeface="나눔바른고딕 UltraLight" charset="0"/>
              </a:endParaRPr>
            </a:p>
          </p:txBody>
        </p:sp>
        <p:sp>
          <p:nvSpPr>
            <p:cNvPr id="75" name="텍스트 상자 74"/>
            <p:cNvSpPr txBox="1">
              <a:spLocks/>
            </p:cNvSpPr>
            <p:nvPr/>
          </p:nvSpPr>
          <p:spPr>
            <a:xfrm rot="0">
              <a:off x="4001135" y="2266950"/>
              <a:ext cx="1143000" cy="1434465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ID/PW찾기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회원가입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SNS로그인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endParaRPr lang="ko-KR" altLang="en-US" sz="1200" cap="none" dirty="0" smtClean="0" b="0" strike="noStrike">
                <a:ln w="9525" cap="flat" cmpd="sng">
                  <a:noFill/>
                  <a:prstDash/>
                </a:ln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 rot="0">
            <a:off x="5183505" y="2267585"/>
            <a:ext cx="981075" cy="1434465"/>
            <a:chOff x="5183505" y="2267585"/>
            <a:chExt cx="981075" cy="1434465"/>
          </a:xfrm>
        </p:grpSpPr>
        <p:sp>
          <p:nvSpPr>
            <p:cNvPr id="77" name="도형 76"/>
            <p:cNvSpPr>
              <a:spLocks/>
            </p:cNvSpPr>
            <p:nvPr/>
          </p:nvSpPr>
          <p:spPr>
            <a:xfrm rot="0">
              <a:off x="5183505" y="2272665"/>
              <a:ext cx="939800" cy="1429385"/>
            </a:xfrm>
            <a:prstGeom prst="rect"/>
            <a:noFill/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나눔바른고딕 UltraLight" charset="0"/>
                <a:ea typeface="나눔바른고딕 UltraLight" charset="0"/>
              </a:endParaRPr>
            </a:p>
          </p:txBody>
        </p:sp>
        <p:sp>
          <p:nvSpPr>
            <p:cNvPr id="78" name="텍스트 상자 77"/>
            <p:cNvSpPr txBox="1">
              <a:spLocks/>
            </p:cNvSpPr>
            <p:nvPr/>
          </p:nvSpPr>
          <p:spPr>
            <a:xfrm rot="0">
              <a:off x="5212080" y="2267585"/>
              <a:ext cx="952500" cy="1339215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10000"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일반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회원가입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SNS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회원가입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endPara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endParaRPr lang="ko-KR" altLang="en-US" sz="1200" cap="none" dirty="0" smtClean="0" b="0" strike="noStrike">
                <a:ln w="9525" cap="flat" cmpd="sng">
                  <a:noFill/>
                  <a:prstDash/>
                </a:ln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 rot="0">
            <a:off x="6295390" y="2266315"/>
            <a:ext cx="1148080" cy="2420620"/>
            <a:chOff x="6295390" y="2266315"/>
            <a:chExt cx="1148080" cy="2420620"/>
          </a:xfrm>
        </p:grpSpPr>
        <p:sp>
          <p:nvSpPr>
            <p:cNvPr id="76" name="도형 75"/>
            <p:cNvSpPr>
              <a:spLocks/>
            </p:cNvSpPr>
            <p:nvPr/>
          </p:nvSpPr>
          <p:spPr>
            <a:xfrm rot="0">
              <a:off x="6295390" y="2266315"/>
              <a:ext cx="1148080" cy="1993265"/>
            </a:xfrm>
            <a:prstGeom prst="rect"/>
            <a:noFill/>
            <a:ln w="12700" cap="flat" cmpd="sng">
              <a:solidFill>
                <a:schemeClr val="bg2">
                  <a:lumMod val="50000"/>
                  <a:alpha val="10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나눔바른고딕 UltraLight" charset="0"/>
                <a:ea typeface="나눔바른고딕 UltraLight" charset="0"/>
              </a:endParaRPr>
            </a:p>
          </p:txBody>
        </p:sp>
        <p:sp>
          <p:nvSpPr>
            <p:cNvPr id="79" name="텍스트 상자 78"/>
            <p:cNvSpPr txBox="1">
              <a:spLocks/>
            </p:cNvSpPr>
            <p:nvPr/>
          </p:nvSpPr>
          <p:spPr>
            <a:xfrm rot="0">
              <a:off x="6315710" y="2365375"/>
              <a:ext cx="1113790" cy="2321560"/>
            </a:xfrm>
            <a:prstGeom prst="rect"/>
          </p:spPr>
          <p:txBody>
            <a:bodyPr wrap="square" lIns="91440" tIns="45720" rIns="91440" bIns="45720" numCol="1" vert="horz" anchor="t">
              <a:normAutofit fontScale="100000" lnSpcReduction="0"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주문내역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ko-KR" sz="1200" cap="none" dirty="0" smtClean="0" b="0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배송조회</a:t>
              </a:r>
              <a:endParaRPr lang="ko-KR" altLang="en-US" sz="1200" cap="none" dirty="0" smtClean="0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ko-KR" sz="1200" cap="none" dirty="0" smtClean="0" b="0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주문정보</a:t>
              </a:r>
              <a:endParaRPr lang="ko-KR" altLang="en-US" sz="1200" cap="none" dirty="0" smtClean="0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endParaRPr lang="ko-KR" altLang="en-US" sz="1200" cap="none" dirty="0" smtClean="0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회원정보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§"/>
              </a:pPr>
              <a:r>
                <a:rPr lang="en-US" altLang="ko-KR" sz="1200" cap="none" dirty="0" smtClean="0" b="0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수정/탈퇴</a:t>
              </a:r>
              <a:endParaRPr lang="ko-KR" altLang="en-US" sz="1200" cap="none" dirty="0" smtClean="0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Arial"/>
                <a:buChar char="•"/>
              </a:pPr>
              <a:endParaRPr lang="ko-KR" altLang="en-US" sz="1200" cap="none" dirty="0" smtClean="0" b="0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 typeface="Wingdings"/>
                <a:buChar char="Ø"/>
              </a:pPr>
              <a:r>
                <a:rPr lang="en-US" altLang="ko-KR" sz="1200" cap="none" dirty="0" smtClean="0" b="1" strike="noStrike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배송지관리</a:t>
              </a:r>
              <a:endParaRPr lang="ko-KR" altLang="en-US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FontTx/>
                <a:buNone/>
              </a:pPr>
              <a:endParaRPr lang="ko-KR" altLang="en-US" sz="1200" cap="none" dirty="0" smtClean="0" b="0" strike="noStrike">
                <a:ln w="9525" cap="flat" cmpd="sng">
                  <a:noFill/>
                  <a:prstDash/>
                </a:ln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80" name="도형 79"/>
          <p:cNvSpPr>
            <a:spLocks/>
          </p:cNvSpPr>
          <p:nvPr/>
        </p:nvSpPr>
        <p:spPr>
          <a:xfrm rot="0">
            <a:off x="7538085" y="2268220"/>
            <a:ext cx="1211580" cy="1379220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81" name="텍스트 상자 80"/>
          <p:cNvSpPr txBox="1">
            <a:spLocks/>
          </p:cNvSpPr>
          <p:nvPr/>
        </p:nvSpPr>
        <p:spPr>
          <a:xfrm rot="0">
            <a:off x="7564755" y="2265680"/>
            <a:ext cx="1272540" cy="141605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"/>
              <a:buChar char="Ø"/>
            </a:pPr>
            <a:r>
              <a:rPr lang="en-US" altLang="ko-KR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장바구니수정</a:t>
            </a:r>
            <a:endParaRPr lang="ko-KR" altLang="en-US" sz="1200" cap="none" dirty="0" smtClean="0" b="1" strike="noStrik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"/>
              <a:buChar char="Ø"/>
            </a:pPr>
            <a:endParaRPr lang="ko-KR" altLang="en-US" sz="1200" cap="none" dirty="0" smtClean="0" b="1" strike="noStrik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"/>
              <a:buChar char="Ø"/>
            </a:pPr>
            <a:r>
              <a:rPr lang="en-US" altLang="ko-KR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장바구니삭제</a:t>
            </a:r>
            <a:endParaRPr lang="ko-KR" altLang="en-US" sz="1200" cap="none" dirty="0" smtClean="0" b="1" strike="noStrik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"/>
              <a:buChar char="Ø"/>
            </a:pPr>
            <a:endParaRPr lang="ko-KR" altLang="en-US" sz="1200" cap="none" dirty="0" smtClean="0" b="1" strike="noStrik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"/>
              <a:buChar char="Ø"/>
            </a:pPr>
            <a:r>
              <a:rPr lang="en-US" altLang="ko-KR" sz="1200" cap="none" dirty="0" smtClean="0" b="1" strike="noStrik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CheckOut</a:t>
            </a:r>
            <a:endParaRPr lang="ko-KR" altLang="en-US" sz="1200" cap="none" dirty="0" smtClean="0" b="1" strike="noStrik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</a:pPr>
            <a:endParaRPr lang="ko-KR" altLang="en-US" sz="1200" cap="none" dirty="0" smtClean="0" b="0" strike="noStrike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ctr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ln w="9525" cap="flat" cmpd="sng">
                <a:noFill/>
                <a:prstDash/>
              </a:ln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520" y="3068955"/>
            <a:ext cx="2951480" cy="953135"/>
          </a:xfrm>
          <a:prstGeom prst="rect">
            <a:avLst/>
          </a:prstGeom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30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Thank’s for 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30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listening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4215" y="798830"/>
            <a:ext cx="2141220" cy="55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46200" y="324485"/>
            <a:ext cx="1192530" cy="522605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마치며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95" y="-635"/>
            <a:ext cx="6453505" cy="6816090"/>
          </a:xfrm>
          <a:prstGeom prst="rect">
            <a:avLst/>
          </a:prstGeom>
        </p:spPr>
      </p:pic>
      <p:sp>
        <p:nvSpPr>
          <p:cNvPr id="10" name="직사각형 9"/>
          <p:cNvSpPr>
            <a:spLocks/>
          </p:cNvSpPr>
          <p:nvPr/>
        </p:nvSpPr>
        <p:spPr>
          <a:xfrm rot="0">
            <a:off x="772795" y="293370"/>
            <a:ext cx="1103630" cy="58547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3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34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3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329180" cy="4762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46455" y="273050"/>
            <a:ext cx="938530" cy="58610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73" name="TextBox 72"/>
          <p:cNvSpPr txBox="1">
            <a:spLocks/>
          </p:cNvSpPr>
          <p:nvPr/>
        </p:nvSpPr>
        <p:spPr>
          <a:xfrm rot="0">
            <a:off x="1360805" y="292735"/>
            <a:ext cx="145288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MainPage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20980" y="1028700"/>
            <a:ext cx="9465945" cy="1905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90805" y="1183005"/>
            <a:ext cx="9647555" cy="558165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7875" y="1289685"/>
            <a:ext cx="8222615" cy="5426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4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2141855" cy="5588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46455" y="273050"/>
            <a:ext cx="938530" cy="58547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sp>
        <p:nvSpPr>
          <p:cNvPr id="73" name="TextBox 72"/>
          <p:cNvSpPr txBox="1">
            <a:spLocks/>
          </p:cNvSpPr>
          <p:nvPr/>
        </p:nvSpPr>
        <p:spPr>
          <a:xfrm rot="0">
            <a:off x="1360805" y="292735"/>
            <a:ext cx="976630" cy="52260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spc="-150" dirty="0" smtClean="0" b="0" strike="noStrike">
                <a:solidFill>
                  <a:schemeClr val="bg1"/>
                </a:solidFill>
                <a:latin typeface="나눔명조" charset="0"/>
                <a:ea typeface="나눔명조" charset="0"/>
              </a:rPr>
              <a:t>About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20980" y="1028700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90805" y="1183005"/>
            <a:ext cx="9646920" cy="5581015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6828790" y="3617595"/>
            <a:ext cx="242125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각 항목당 설명</a:t>
            </a: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78485" y="1767840"/>
            <a:ext cx="8671560" cy="43992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2825" y="-29210"/>
            <a:ext cx="2543175" cy="365760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3614420" cy="9080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846455" y="273050"/>
            <a:ext cx="938530" cy="584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2"/>
            </a:pPr>
            <a:r>
              <a:rPr lang="en-US" altLang="ko-KR" sz="3200" spc="-15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20980" y="1028700"/>
            <a:ext cx="9464675" cy="635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90805" y="1183005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1" name="도형 80"/>
          <p:cNvSpPr>
            <a:spLocks/>
          </p:cNvSpPr>
          <p:nvPr/>
        </p:nvSpPr>
        <p:spPr>
          <a:xfrm rot="0">
            <a:off x="520065" y="5795645"/>
            <a:ext cx="5703570" cy="36449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footer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381750" y="1657985"/>
            <a:ext cx="3180715" cy="486981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77" name="도형 76"/>
          <p:cNvSpPr>
            <a:spLocks/>
          </p:cNvSpPr>
          <p:nvPr/>
        </p:nvSpPr>
        <p:spPr>
          <a:xfrm rot="0">
            <a:off x="518160" y="2008505"/>
            <a:ext cx="5705475" cy="309880"/>
          </a:xfrm>
          <a:prstGeom prst="roundRect"/>
          <a:solidFill>
            <a:srgbClr val="EDEDED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Header menu</a:t>
            </a:r>
            <a:endParaRPr lang="ko-KR" altLang="en-US" sz="18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7" name="TextBox 86"/>
          <p:cNvSpPr txBox="1">
            <a:spLocks/>
          </p:cNvSpPr>
          <p:nvPr/>
        </p:nvSpPr>
        <p:spPr>
          <a:xfrm rot="0">
            <a:off x="1381760" y="335280"/>
            <a:ext cx="3078480" cy="89154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Shop_상품목록페이지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88" name="내용 개체 틀 8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0385" y="2357120"/>
            <a:ext cx="5715000" cy="3453765"/>
          </a:xfrm>
          <a:prstGeom prst="rect"/>
          <a:noFill/>
        </p:spPr>
      </p:pic>
      <p:sp>
        <p:nvSpPr>
          <p:cNvPr id="89" name="텍스트 개체 틀 88"/>
          <p:cNvSpPr txBox="1">
            <a:spLocks/>
          </p:cNvSpPr>
          <p:nvPr>
            <p:ph type="body" idx="13"/>
          </p:nvPr>
        </p:nvSpPr>
        <p:spPr>
          <a:xfrm rot="0">
            <a:off x="6448425" y="1838325"/>
            <a:ext cx="2950210" cy="469201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-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상단에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header</a:t>
            </a:r>
            <a:endParaRPr lang="ko-KR" altLang="en-US" sz="1500" cap="none" dirty="0" smtClean="0" b="0" strike="noStrike">
              <a:latin typeface="조선일보명조" charset="0"/>
              <a:ea typeface="조선일보명조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조선일보명조" charset="0"/>
              <a:ea typeface="조선일보명조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-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중간에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상품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목록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출력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조선일보명조" charset="0"/>
              <a:ea typeface="조선일보명조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-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소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메뉴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클릭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시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클릭한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메뉴에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해당하는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상품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목록만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출력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조선일보명조" charset="0"/>
              <a:ea typeface="조선일보명조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-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상품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중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하나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클릭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시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endParaRPr lang="ko-KR" altLang="en-US" sz="1500" cap="none" dirty="0" smtClean="0" b="0" strike="noStrike">
              <a:latin typeface="조선일보명조" charset="0"/>
              <a:ea typeface="조선일보명조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해당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상품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상세페이지로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이동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조선일보명조" charset="0"/>
              <a:ea typeface="조선일보명조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-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페이지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기능</a:t>
            </a:r>
            <a:endParaRPr lang="ko-KR" altLang="en-US" sz="15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latin typeface="조선일보명조" charset="0"/>
              <a:ea typeface="조선일보명조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-</a:t>
            </a:r>
            <a:r>
              <a:rPr lang="en-US" altLang="ko-KR" sz="1500" cap="none" dirty="0" smtClean="0" b="0" strike="noStrike">
                <a:latin typeface="맑은 고딕" charset="0"/>
                <a:ea typeface="맑은 고딕" charset="0"/>
              </a:rPr>
              <a:t>하단에</a:t>
            </a:r>
            <a:r>
              <a:rPr lang="en-US" altLang="ko-KR" sz="1500" cap="none" dirty="0" smtClean="0" b="0" strike="noStrike">
                <a:latin typeface="조선일보명조" charset="0"/>
                <a:ea typeface="조선일보명조" charset="0"/>
              </a:rPr>
              <a:t> footer</a:t>
            </a:r>
            <a:endParaRPr lang="ko-KR" altLang="en-US" sz="1500" cap="none" dirty="0" smtClean="0" b="0" strike="noStrike">
              <a:latin typeface="조선일보명조" charset="0"/>
              <a:ea typeface="조선일보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7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6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46455" y="273050"/>
            <a:ext cx="938530" cy="58547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20980" y="1028700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90805" y="1183005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81760" y="335280"/>
            <a:ext cx="353568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고객문의 페이지 - 목록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4800" y="1624965"/>
            <a:ext cx="9296400" cy="46856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7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46455" y="273050"/>
            <a:ext cx="938530" cy="58547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20980" y="1028700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90805" y="1183005"/>
            <a:ext cx="9646285" cy="5580380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81760" y="335280"/>
            <a:ext cx="384048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고객문의 페이지 - 글쓰기</a:t>
            </a:r>
            <a:endParaRPr lang="ko-KR" altLang="en-US" sz="2800" cap="none" dirty="0" smtClean="0" b="0" strike="noStrike">
              <a:solidFill>
                <a:schemeClr val="bg1"/>
              </a:solidFill>
              <a:latin typeface="나눔명조" charset="0"/>
              <a:ea typeface="나눔명조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5125" y="1650365"/>
            <a:ext cx="9191625" cy="46526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62825" y="-29210"/>
            <a:ext cx="2544445" cy="3670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8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04215" y="798830"/>
            <a:ext cx="4705350" cy="4889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46455" y="273050"/>
            <a:ext cx="938530" cy="586105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20980" y="1028700"/>
            <a:ext cx="9465945" cy="1905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90805" y="1183005"/>
            <a:ext cx="9646920" cy="5581015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81760" y="335280"/>
            <a:ext cx="338328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상품정보 - 고객상품평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250" y="1715135"/>
            <a:ext cx="8954135" cy="45243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7372985" y="-50165"/>
            <a:ext cx="254381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bg1">
                    <a:lumMod val="85000"/>
                  </a:schemeClr>
                </a:solidFill>
                <a:latin typeface="맑은 고딕" charset="0"/>
                <a:ea typeface="맑은 고딕" charset="0"/>
              </a:rPr>
              <a:t>8</a:t>
            </a:fld>
            <a:endParaRPr lang="ko-KR" altLang="en-US" sz="1200" cap="none" dirty="0" smtClean="0" b="0" strike="noStrike">
              <a:solidFill>
                <a:schemeClr val="bg1">
                  <a:lumMod val="8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직사각형 50"/>
          <p:cNvSpPr>
            <a:spLocks/>
          </p:cNvSpPr>
          <p:nvPr/>
        </p:nvSpPr>
        <p:spPr>
          <a:xfrm rot="0">
            <a:off x="714375" y="777875"/>
            <a:ext cx="4704715" cy="48260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2" name="직사각형 71"/>
          <p:cNvSpPr>
            <a:spLocks/>
          </p:cNvSpPr>
          <p:nvPr/>
        </p:nvSpPr>
        <p:spPr>
          <a:xfrm rot="0">
            <a:off x="856615" y="252095"/>
            <a:ext cx="938530" cy="585470"/>
          </a:xfrm>
          <a:prstGeom prst="rect"/>
        </p:spPr>
        <p:txBody>
          <a:bodyPr wrap="none" lIns="91440" tIns="45720" rIns="91440" bIns="45720" vert="horz" anchor="t">
            <a:spAutoFit/>
          </a:bodyPr>
          <a:lstStyle/>
          <a:p>
            <a:pPr marL="571500" indent="-5715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+mj-lt"/>
              <a:buAutoNum type="romanUcPeriod" startAt="2"/>
            </a:pPr>
            <a:r>
              <a:rPr lang="en-US" altLang="ko-KR" sz="3200" cap="none" spc="-150" dirty="0" smtClean="0" b="0" strike="noStrike">
                <a:solidFill>
                  <a:srgbClr val="FFFFFF"/>
                </a:solidFill>
                <a:latin typeface="나눔명조" charset="0"/>
                <a:ea typeface="나눔명조" charset="0"/>
              </a:rPr>
              <a:t> </a:t>
            </a:r>
            <a:endParaRPr lang="ko-KR" altLang="en-US" sz="3200" cap="none" dirty="0" smtClean="0" b="0" strike="noStrike">
              <a:solidFill>
                <a:srgbClr val="FFFFFF"/>
              </a:solidFill>
              <a:latin typeface="나눔명조" charset="0"/>
              <a:ea typeface="나눔명조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rot="0">
            <a:off x="231140" y="1007745"/>
            <a:ext cx="9465310" cy="1270"/>
          </a:xfrm>
          <a:prstGeom prst="line"/>
          <a:ln w="317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도형 74"/>
          <p:cNvSpPr>
            <a:spLocks/>
          </p:cNvSpPr>
          <p:nvPr/>
        </p:nvSpPr>
        <p:spPr>
          <a:xfrm rot="0">
            <a:off x="100965" y="1162050"/>
            <a:ext cx="9646920" cy="5581015"/>
          </a:xfrm>
          <a:prstGeom prst="rect"/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5" name="텍스트 상자 84"/>
          <p:cNvSpPr txBox="1">
            <a:spLocks/>
          </p:cNvSpPr>
          <p:nvPr/>
        </p:nvSpPr>
        <p:spPr>
          <a:xfrm rot="0">
            <a:off x="6878320" y="1988185"/>
            <a:ext cx="2510155" cy="36620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게시판 목록에서 글 제목을 눌러서 들어올 수 있는 글 열람 화면.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하단의 세 버튼은 목록, 수정, 삭제이고 수정과 삭제의 경우 자신이 쓴 글에만 보인다.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관리자의 경우 ‘답글달기’ 버튼이 추가로 보인다.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 rot="0">
            <a:off x="6757670" y="1637030"/>
            <a:ext cx="2815590" cy="4316095"/>
          </a:xfrm>
          <a:prstGeom prst="rect"/>
          <a:noFill/>
          <a:ln w="12700" cap="flat" cmpd="sng">
            <a:solidFill>
              <a:schemeClr val="bg2">
                <a:lumMod val="50000"/>
                <a:alpha val="10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나눔바른고딕 UltraLight" charset="0"/>
              <a:ea typeface="나눔바른고딕 UltraLight" charset="0"/>
            </a:endParaRPr>
          </a:p>
        </p:txBody>
      </p:sp>
      <p:sp>
        <p:nvSpPr>
          <p:cNvPr id="88" name="TextBox 87"/>
          <p:cNvSpPr txBox="1">
            <a:spLocks/>
          </p:cNvSpPr>
          <p:nvPr/>
        </p:nvSpPr>
        <p:spPr>
          <a:xfrm rot="0">
            <a:off x="1381760" y="335280"/>
            <a:ext cx="3992880" cy="46101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bg1"/>
                </a:solidFill>
                <a:latin typeface="조선일보명조" charset="0"/>
                <a:ea typeface="조선일보명조" charset="0"/>
              </a:rPr>
              <a:t>고객문의 페이지 - 글 열람</a:t>
            </a:r>
            <a:endParaRPr lang="ko-KR" altLang="en-US" sz="2400" cap="none" dirty="0" smtClean="0" b="0" strike="noStrike">
              <a:solidFill>
                <a:schemeClr val="bg1"/>
              </a:solidFill>
              <a:latin typeface="조선일보명조" charset="0"/>
              <a:ea typeface="조선일보명조" charset="0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5910" y="2101850"/>
            <a:ext cx="6286500" cy="33858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81</Paragraphs>
  <Words>285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madeit-top1</dc:creator>
  <cp:lastModifiedBy>wlgp910331</cp:lastModifiedBy>
  <dc:title>Angry MOMO Presentation</dc:title>
  <dcterms:modified xsi:type="dcterms:W3CDTF">2018-11-17T05:30:07Z</dcterms:modified>
</cp:coreProperties>
</file>